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30EC87-88C1-435B-B825-86968E8E5D8A}">
  <a:tblStyle styleId="{7630EC87-88C1-435B-B825-86968E8E5D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06e35e6ce_14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06e35e6ce_14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06e35e6ce_14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106e35e6ce_14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06e35e6ce_14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106e35e6ce_14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106e35e6ce_14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106e35e6ce_14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06e35e6ce_14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106e35e6ce_14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0769287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10769287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0769287a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0769287a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10769287a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10769287a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10769287a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10769287a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10769287a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10769287a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974117ada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0974117ada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10769287a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10769287a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0769287a3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10769287a3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10769287a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10769287a3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10769287a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10769287a3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10769287a3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10769287a3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0974117ad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0974117ad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10769287a3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10769287a3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10769287a3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10769287a3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095867cd06_6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095867cd06_6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06e35e6ce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106e35e6ce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95867cd06_6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095867cd06_6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95867cd06_6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095867cd06_6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06e35e6ce_14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106e35e6ce_14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06e35e6c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06e35e6c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299f238c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299f238c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095867cd06_6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095867cd06_6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gi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playlist?list=PL6_bLxRDFzoKjaa3qCGkwR5L_ouSreaV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35300"/>
            <a:ext cx="75699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Procedurally Generated Voxel Landscape</a:t>
            </a:r>
            <a:endParaRPr sz="44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Group 16 - Computer Graphics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Lecturer: Dr. Nguyen Hoang Ha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59" name="Google Shape;359;p22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360" name="Google Shape;360;p22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361" name="Google Shape;361;p22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362" name="Google Shape;362;p22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3" name="Google Shape;363;p22"/>
          <p:cNvSpPr txBox="1"/>
          <p:nvPr/>
        </p:nvSpPr>
        <p:spPr>
          <a:xfrm>
            <a:off x="3291000" y="875175"/>
            <a:ext cx="25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2.1. Creating the window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64" name="Google Shape;3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775" y="1320625"/>
            <a:ext cx="4490461" cy="356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70" name="Google Shape;370;p23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371" name="Google Shape;371;p23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372" name="Google Shape;372;p23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373" name="Google Shape;373;p23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4" name="Google Shape;374;p23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2.2. Add VAOs, VBOs &amp; IBOs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75" name="Google Shape;375;p23"/>
          <p:cNvSpPr txBox="1"/>
          <p:nvPr/>
        </p:nvSpPr>
        <p:spPr>
          <a:xfrm>
            <a:off x="605550" y="1327250"/>
            <a:ext cx="25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Vertex Array Objects (VAO)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76" name="Google Shape;376;p23"/>
          <p:cNvGraphicFramePr/>
          <p:nvPr/>
        </p:nvGraphicFramePr>
        <p:xfrm>
          <a:off x="792900" y="1779325"/>
          <a:ext cx="2187300" cy="1981050"/>
        </p:xfrm>
        <a:graphic>
          <a:graphicData uri="http://schemas.openxmlformats.org/drawingml/2006/table">
            <a:tbl>
              <a:tblPr>
                <a:noFill/>
                <a:tableStyleId>{7630EC87-88C1-435B-B825-86968E8E5D8A}</a:tableStyleId>
              </a:tblPr>
              <a:tblGrid>
                <a:gridCol w="59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Positions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3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…</a:t>
                      </a: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7" name="Google Shape;377;p23"/>
          <p:cNvSpPr txBox="1"/>
          <p:nvPr/>
        </p:nvSpPr>
        <p:spPr>
          <a:xfrm>
            <a:off x="3614900" y="1327250"/>
            <a:ext cx="25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Vertex Buffer Objects (VBO)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78" name="Google Shape;378;p23"/>
          <p:cNvGraphicFramePr/>
          <p:nvPr/>
        </p:nvGraphicFramePr>
        <p:xfrm>
          <a:off x="3938775" y="2003050"/>
          <a:ext cx="1914250" cy="396210"/>
        </p:xfrm>
        <a:graphic>
          <a:graphicData uri="http://schemas.openxmlformats.org/drawingml/2006/table">
            <a:tbl>
              <a:tblPr>
                <a:noFill/>
                <a:tableStyleId>{7630EC87-88C1-435B-B825-86968E8E5D8A}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9" name="Google Shape;379;p23"/>
          <p:cNvSpPr txBox="1"/>
          <p:nvPr/>
        </p:nvSpPr>
        <p:spPr>
          <a:xfrm>
            <a:off x="3938775" y="1647275"/>
            <a:ext cx="11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vertex data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80" name="Google Shape;380;p23"/>
          <p:cNvCxnSpPr/>
          <p:nvPr/>
        </p:nvCxnSpPr>
        <p:spPr>
          <a:xfrm flipH="1">
            <a:off x="2987825" y="2221925"/>
            <a:ext cx="954900" cy="1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81" name="Google Shape;381;p23"/>
          <p:cNvGraphicFramePr/>
          <p:nvPr/>
        </p:nvGraphicFramePr>
        <p:xfrm>
          <a:off x="3938775" y="2772675"/>
          <a:ext cx="1914250" cy="396210"/>
        </p:xfrm>
        <a:graphic>
          <a:graphicData uri="http://schemas.openxmlformats.org/drawingml/2006/table">
            <a:tbl>
              <a:tblPr>
                <a:noFill/>
                <a:tableStyleId>{7630EC87-88C1-435B-B825-86968E8E5D8A}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2" name="Google Shape;382;p23"/>
          <p:cNvSpPr txBox="1"/>
          <p:nvPr/>
        </p:nvSpPr>
        <p:spPr>
          <a:xfrm>
            <a:off x="3938775" y="2416900"/>
            <a:ext cx="95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positions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83" name="Google Shape;383;p23"/>
          <p:cNvGraphicFramePr/>
          <p:nvPr/>
        </p:nvGraphicFramePr>
        <p:xfrm>
          <a:off x="3933275" y="3542300"/>
          <a:ext cx="1914250" cy="396210"/>
        </p:xfrm>
        <a:graphic>
          <a:graphicData uri="http://schemas.openxmlformats.org/drawingml/2006/table">
            <a:tbl>
              <a:tblPr>
                <a:noFill/>
                <a:tableStyleId>{7630EC87-88C1-435B-B825-86968E8E5D8A}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3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4" name="Google Shape;384;p23"/>
          <p:cNvSpPr txBox="1"/>
          <p:nvPr/>
        </p:nvSpPr>
        <p:spPr>
          <a:xfrm>
            <a:off x="3942725" y="3186525"/>
            <a:ext cx="68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colors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85" name="Google Shape;385;p23"/>
          <p:cNvCxnSpPr/>
          <p:nvPr/>
        </p:nvCxnSpPr>
        <p:spPr>
          <a:xfrm rot="10800000">
            <a:off x="2987975" y="2789325"/>
            <a:ext cx="945300" cy="20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6" name="Google Shape;386;p23"/>
          <p:cNvCxnSpPr/>
          <p:nvPr/>
        </p:nvCxnSpPr>
        <p:spPr>
          <a:xfrm rot="10800000">
            <a:off x="2997125" y="3205225"/>
            <a:ext cx="945600" cy="56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7" name="Google Shape;387;p23"/>
          <p:cNvSpPr txBox="1"/>
          <p:nvPr/>
        </p:nvSpPr>
        <p:spPr>
          <a:xfrm>
            <a:off x="5853025" y="2001050"/>
            <a:ext cx="3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8" name="Google Shape;388;p23"/>
          <p:cNvSpPr txBox="1"/>
          <p:nvPr/>
        </p:nvSpPr>
        <p:spPr>
          <a:xfrm>
            <a:off x="5856200" y="2770675"/>
            <a:ext cx="3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9" name="Google Shape;389;p23"/>
          <p:cNvSpPr txBox="1"/>
          <p:nvPr/>
        </p:nvSpPr>
        <p:spPr>
          <a:xfrm>
            <a:off x="5850700" y="3540300"/>
            <a:ext cx="32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0" name="Google Shape;390;p23"/>
          <p:cNvSpPr txBox="1"/>
          <p:nvPr/>
        </p:nvSpPr>
        <p:spPr>
          <a:xfrm>
            <a:off x="3938775" y="3980525"/>
            <a:ext cx="114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…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aphicFrame>
        <p:nvGraphicFramePr>
          <p:cNvPr id="391" name="Google Shape;391;p23"/>
          <p:cNvGraphicFramePr/>
          <p:nvPr/>
        </p:nvGraphicFramePr>
        <p:xfrm>
          <a:off x="6634550" y="2770675"/>
          <a:ext cx="1914250" cy="398200"/>
        </p:xfrm>
        <a:graphic>
          <a:graphicData uri="http://schemas.openxmlformats.org/drawingml/2006/table">
            <a:tbl>
              <a:tblPr>
                <a:noFill/>
                <a:tableStyleId>{7630EC87-88C1-435B-B825-86968E8E5D8A}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2" name="Google Shape;392;p23"/>
          <p:cNvSpPr txBox="1"/>
          <p:nvPr/>
        </p:nvSpPr>
        <p:spPr>
          <a:xfrm>
            <a:off x="6634425" y="2273875"/>
            <a:ext cx="191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Index Buffer Object (IBO)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393" name="Google Shape;393;p23"/>
          <p:cNvCxnSpPr>
            <a:stCxn id="387" idx="3"/>
          </p:cNvCxnSpPr>
          <p:nvPr/>
        </p:nvCxnSpPr>
        <p:spPr>
          <a:xfrm>
            <a:off x="6177025" y="2201150"/>
            <a:ext cx="460500" cy="77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4" name="Google Shape;394;p23"/>
          <p:cNvCxnSpPr/>
          <p:nvPr/>
        </p:nvCxnSpPr>
        <p:spPr>
          <a:xfrm rot="10800000" flipH="1">
            <a:off x="6180200" y="2968975"/>
            <a:ext cx="4572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5" name="Google Shape;395;p23"/>
          <p:cNvCxnSpPr>
            <a:stCxn id="389" idx="3"/>
          </p:cNvCxnSpPr>
          <p:nvPr/>
        </p:nvCxnSpPr>
        <p:spPr>
          <a:xfrm rot="10800000" flipH="1">
            <a:off x="6174700" y="2968800"/>
            <a:ext cx="462600" cy="7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6" name="Google Shape;396;p23"/>
          <p:cNvSpPr txBox="1"/>
          <p:nvPr/>
        </p:nvSpPr>
        <p:spPr>
          <a:xfrm>
            <a:off x="5781400" y="1647263"/>
            <a:ext cx="46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aven Pro"/>
                <a:ea typeface="Maven Pro"/>
                <a:cs typeface="Maven Pro"/>
                <a:sym typeface="Maven Pro"/>
              </a:rPr>
              <a:t>index</a:t>
            </a:r>
            <a:endParaRPr sz="8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1756458" y="3186325"/>
            <a:ext cx="5835875" cy="1614450"/>
          </a:xfrm>
          <a:custGeom>
            <a:avLst/>
            <a:gdLst/>
            <a:ahLst/>
            <a:cxnLst/>
            <a:rect l="l" t="t" r="r" b="b"/>
            <a:pathLst>
              <a:path w="233435" h="64578" extrusionOk="0">
                <a:moveTo>
                  <a:pt x="233435" y="0"/>
                </a:moveTo>
                <a:cubicBezTo>
                  <a:pt x="228834" y="9455"/>
                  <a:pt x="241315" y="46645"/>
                  <a:pt x="205827" y="56730"/>
                </a:cubicBezTo>
                <a:cubicBezTo>
                  <a:pt x="170340" y="66815"/>
                  <a:pt x="54359" y="66059"/>
                  <a:pt x="20510" y="60512"/>
                </a:cubicBezTo>
                <a:cubicBezTo>
                  <a:pt x="-13339" y="54965"/>
                  <a:pt x="5697" y="29625"/>
                  <a:pt x="2734" y="2344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98" name="Google Shape;398;p23"/>
          <p:cNvSpPr txBox="1"/>
          <p:nvPr/>
        </p:nvSpPr>
        <p:spPr>
          <a:xfrm>
            <a:off x="4133653" y="4465975"/>
            <a:ext cx="15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Reusable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3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9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3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800"/>
                            </p:stCondLst>
                            <p:childTnLst>
                              <p:par>
                                <p:cTn id="8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300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1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40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3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404" name="Google Shape;404;p24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405" name="Google Shape;405;p24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406" name="Google Shape;406;p24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407" name="Google Shape;407;p24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08" name="Google Shape;408;p24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2.3. Add Shaders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09" name="Google Shape;409;p24"/>
          <p:cNvSpPr txBox="1"/>
          <p:nvPr/>
        </p:nvSpPr>
        <p:spPr>
          <a:xfrm>
            <a:off x="3291000" y="1327250"/>
            <a:ext cx="25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Vertex Shader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0" name="Google Shape;410;p24"/>
          <p:cNvSpPr txBox="1"/>
          <p:nvPr/>
        </p:nvSpPr>
        <p:spPr>
          <a:xfrm>
            <a:off x="5580000" y="1327250"/>
            <a:ext cx="25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Fragment Shader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1" name="Google Shape;411;p24"/>
          <p:cNvSpPr txBox="1"/>
          <p:nvPr/>
        </p:nvSpPr>
        <p:spPr>
          <a:xfrm>
            <a:off x="1004900" y="1327250"/>
            <a:ext cx="25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VBO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2" name="Google Shape;412;p24"/>
          <p:cNvSpPr txBox="1"/>
          <p:nvPr/>
        </p:nvSpPr>
        <p:spPr>
          <a:xfrm>
            <a:off x="1819250" y="1779325"/>
            <a:ext cx="93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Positions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3" name="Google Shape;413;p24"/>
          <p:cNvSpPr txBox="1"/>
          <p:nvPr/>
        </p:nvSpPr>
        <p:spPr>
          <a:xfrm>
            <a:off x="3977400" y="1779325"/>
            <a:ext cx="118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vert_shader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4" name="Google Shape;414;p24"/>
          <p:cNvSpPr txBox="1"/>
          <p:nvPr/>
        </p:nvSpPr>
        <p:spPr>
          <a:xfrm>
            <a:off x="6152850" y="2179525"/>
            <a:ext cx="141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frag_shader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5" name="Google Shape;415;p24"/>
          <p:cNvSpPr txBox="1"/>
          <p:nvPr/>
        </p:nvSpPr>
        <p:spPr>
          <a:xfrm>
            <a:off x="1935050" y="2179525"/>
            <a:ext cx="70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Colors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16" name="Google Shape;416;p24"/>
          <p:cNvCxnSpPr>
            <a:stCxn id="412" idx="3"/>
            <a:endCxn id="413" idx="1"/>
          </p:cNvCxnSpPr>
          <p:nvPr/>
        </p:nvCxnSpPr>
        <p:spPr>
          <a:xfrm>
            <a:off x="2752550" y="1979425"/>
            <a:ext cx="122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4"/>
          <p:cNvCxnSpPr>
            <a:stCxn id="415" idx="3"/>
            <a:endCxn id="414" idx="1"/>
          </p:cNvCxnSpPr>
          <p:nvPr/>
        </p:nvCxnSpPr>
        <p:spPr>
          <a:xfrm>
            <a:off x="2636750" y="2379625"/>
            <a:ext cx="351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8" name="Google Shape;418;p24"/>
          <p:cNvSpPr txBox="1"/>
          <p:nvPr/>
        </p:nvSpPr>
        <p:spPr>
          <a:xfrm>
            <a:off x="3977400" y="3416150"/>
            <a:ext cx="118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vert.glsl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19" name="Google Shape;419;p24"/>
          <p:cNvCxnSpPr/>
          <p:nvPr/>
        </p:nvCxnSpPr>
        <p:spPr>
          <a:xfrm>
            <a:off x="298350" y="3416150"/>
            <a:ext cx="854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4"/>
          <p:cNvSpPr txBox="1"/>
          <p:nvPr/>
        </p:nvSpPr>
        <p:spPr>
          <a:xfrm>
            <a:off x="349825" y="3416150"/>
            <a:ext cx="118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Output: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21" name="Google Shape;421;p24"/>
          <p:cNvCxnSpPr>
            <a:stCxn id="413" idx="2"/>
            <a:endCxn id="418" idx="0"/>
          </p:cNvCxnSpPr>
          <p:nvPr/>
        </p:nvCxnSpPr>
        <p:spPr>
          <a:xfrm>
            <a:off x="4572000" y="2179525"/>
            <a:ext cx="0" cy="123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24"/>
          <p:cNvCxnSpPr>
            <a:stCxn id="418" idx="3"/>
            <a:endCxn id="414" idx="0"/>
          </p:cNvCxnSpPr>
          <p:nvPr/>
        </p:nvCxnSpPr>
        <p:spPr>
          <a:xfrm rot="10800000" flipH="1">
            <a:off x="5166600" y="2179550"/>
            <a:ext cx="1694400" cy="1436700"/>
          </a:xfrm>
          <a:prstGeom prst="bentConnector4">
            <a:avLst>
              <a:gd name="adj1" fmla="val 29103"/>
              <a:gd name="adj2" fmla="val 11657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23" name="Google Shape;423;p24"/>
          <p:cNvSpPr txBox="1"/>
          <p:nvPr/>
        </p:nvSpPr>
        <p:spPr>
          <a:xfrm>
            <a:off x="6266400" y="3416150"/>
            <a:ext cx="118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frag.glsl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424" name="Google Shape;424;p24"/>
          <p:cNvCxnSpPr>
            <a:stCxn id="414" idx="2"/>
            <a:endCxn id="423" idx="0"/>
          </p:cNvCxnSpPr>
          <p:nvPr/>
        </p:nvCxnSpPr>
        <p:spPr>
          <a:xfrm>
            <a:off x="6861000" y="2579725"/>
            <a:ext cx="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25" name="Google Shape;425;p24"/>
          <p:cNvSpPr txBox="1"/>
          <p:nvPr/>
        </p:nvSpPr>
        <p:spPr>
          <a:xfrm>
            <a:off x="4519000" y="3963350"/>
            <a:ext cx="286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Maven Pro"/>
                <a:ea typeface="Maven Pro"/>
                <a:cs typeface="Maven Pro"/>
                <a:sym typeface="Maven Pro"/>
              </a:rPr>
              <a:t>glsl: GL Shading Language</a:t>
            </a:r>
            <a:endParaRPr i="1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Maven Pro"/>
                <a:ea typeface="Maven Pro"/>
                <a:cs typeface="Maven Pro"/>
                <a:sym typeface="Maven Pro"/>
              </a:rPr>
              <a:t>- high-level shading language</a:t>
            </a:r>
            <a:endParaRPr i="1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Maven Pro"/>
                <a:ea typeface="Maven Pro"/>
                <a:cs typeface="Maven Pro"/>
                <a:sym typeface="Maven Pro"/>
              </a:rPr>
              <a:t>- create effects for 3D graphics</a:t>
            </a:r>
            <a:endParaRPr i="1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1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431" name="Google Shape;431;p25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432" name="Google Shape;432;p25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433" name="Google Shape;433;p25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434" name="Google Shape;434;p25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5" name="Google Shape;435;p25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2.3. Add Shaders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436" name="Google Shape;4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775" y="1320600"/>
            <a:ext cx="4490461" cy="356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442" name="Google Shape;442;p26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443" name="Google Shape;443;p26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444" name="Google Shape;444;p26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445" name="Google Shape;445;p26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6" name="Google Shape;446;p26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2.4. Make 3D depth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447" name="Google Shape;4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575" y="1455068"/>
            <a:ext cx="6686828" cy="3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453" name="Google Shape;453;p27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454" name="Google Shape;454;p27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455" name="Google Shape;455;p27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456" name="Google Shape;456;p27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7" name="Google Shape;457;p27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2.4. Make 3D depth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458" name="Google Shape;4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875" y="1523850"/>
            <a:ext cx="4068094" cy="315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50" y="1973225"/>
            <a:ext cx="4516076" cy="225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465" name="Google Shape;465;p28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466" name="Google Shape;466;p28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467" name="Google Shape;467;p28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468" name="Google Shape;468;p28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9" name="Google Shape;469;p28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2.5. Create texture and blocks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pSp>
        <p:nvGrpSpPr>
          <p:cNvPr id="470" name="Google Shape;470;p28"/>
          <p:cNvGrpSpPr/>
          <p:nvPr/>
        </p:nvGrpSpPr>
        <p:grpSpPr>
          <a:xfrm>
            <a:off x="1164050" y="1398288"/>
            <a:ext cx="6815900" cy="3407950"/>
            <a:chOff x="152400" y="1427775"/>
            <a:chExt cx="6815900" cy="3407950"/>
          </a:xfrm>
        </p:grpSpPr>
        <p:pic>
          <p:nvPicPr>
            <p:cNvPr id="471" name="Google Shape;47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1841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11282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40723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81841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011282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70164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2400" y="3286657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940723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2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799605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081841" y="3286657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2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870164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28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011282" y="3286657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729045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28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52400" y="4216098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8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799605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28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940723" y="3286657"/>
              <a:ext cx="309814" cy="309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2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6658486" y="1427775"/>
              <a:ext cx="309814" cy="309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2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560350" y="3286657"/>
              <a:ext cx="309814" cy="3098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1" name="Google Shape;491;p28"/>
          <p:cNvSpPr txBox="1"/>
          <p:nvPr/>
        </p:nvSpPr>
        <p:spPr>
          <a:xfrm>
            <a:off x="3072000" y="4733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Faithful Resource Pack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497" name="Google Shape;497;p29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498" name="Google Shape;498;p29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499" name="Google Shape;499;p29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500" name="Google Shape;500;p29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1" name="Google Shape;501;p29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2.5. Create texture and blocks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502" name="Google Shape;5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25" y="1320600"/>
            <a:ext cx="6334800" cy="35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 txBox="1"/>
          <p:nvPr/>
        </p:nvSpPr>
        <p:spPr>
          <a:xfrm>
            <a:off x="6922250" y="2902150"/>
            <a:ext cx="20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Texture array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509" name="Google Shape;509;p30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510" name="Google Shape;510;p30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511" name="Google Shape;511;p30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512" name="Google Shape;512;p30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3" name="Google Shape;513;p30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2.5. Create texture and blocks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14" name="Google Shape;514;p30"/>
          <p:cNvSpPr txBox="1"/>
          <p:nvPr/>
        </p:nvSpPr>
        <p:spPr>
          <a:xfrm>
            <a:off x="3926700" y="2902150"/>
            <a:ext cx="20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Texture array manager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515" name="Google Shape;515;p30"/>
          <p:cNvGrpSpPr/>
          <p:nvPr/>
        </p:nvGrpSpPr>
        <p:grpSpPr>
          <a:xfrm>
            <a:off x="339146" y="2402087"/>
            <a:ext cx="2800653" cy="1400327"/>
            <a:chOff x="152400" y="1427775"/>
            <a:chExt cx="6815900" cy="3407950"/>
          </a:xfrm>
        </p:grpSpPr>
        <p:pic>
          <p:nvPicPr>
            <p:cNvPr id="516" name="Google Shape;51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1841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11282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40723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81841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2" name="Google Shape;522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011282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70164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2400" y="3286657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940723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799605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081841" y="3286657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3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870164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3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011282" y="3286657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3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5729045" y="1427775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3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52400" y="4216098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3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799605" y="2357216"/>
              <a:ext cx="619627" cy="61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30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940723" y="3286657"/>
              <a:ext cx="309814" cy="309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p3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6658486" y="1427775"/>
              <a:ext cx="309814" cy="309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p3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560350" y="3286657"/>
              <a:ext cx="309814" cy="3098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30"/>
          <p:cNvSpPr/>
          <p:nvPr/>
        </p:nvSpPr>
        <p:spPr>
          <a:xfrm>
            <a:off x="3315750" y="2902150"/>
            <a:ext cx="4350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6180150" y="2902150"/>
            <a:ext cx="4350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Google Shape;538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917350" y="2175050"/>
            <a:ext cx="1854400" cy="18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31"/>
          <p:cNvGrpSpPr/>
          <p:nvPr/>
        </p:nvGrpSpPr>
        <p:grpSpPr>
          <a:xfrm rot="-5400000">
            <a:off x="6074625" y="3082375"/>
            <a:ext cx="1573200" cy="0"/>
            <a:chOff x="3011250" y="3631875"/>
            <a:chExt cx="1573200" cy="0"/>
          </a:xfrm>
        </p:grpSpPr>
        <p:cxnSp>
          <p:nvCxnSpPr>
            <p:cNvPr id="544" name="Google Shape;544;p31"/>
            <p:cNvCxnSpPr/>
            <p:nvPr/>
          </p:nvCxnSpPr>
          <p:spPr>
            <a:xfrm>
              <a:off x="3790650" y="3631875"/>
              <a:ext cx="793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5" name="Google Shape;545;p31"/>
            <p:cNvCxnSpPr/>
            <p:nvPr/>
          </p:nvCxnSpPr>
          <p:spPr>
            <a:xfrm rot="10800000">
              <a:off x="3011250" y="3631875"/>
              <a:ext cx="779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6" name="Google Shape;546;p31"/>
          <p:cNvGrpSpPr/>
          <p:nvPr/>
        </p:nvGrpSpPr>
        <p:grpSpPr>
          <a:xfrm>
            <a:off x="1497300" y="3082375"/>
            <a:ext cx="1573200" cy="0"/>
            <a:chOff x="3011250" y="3631875"/>
            <a:chExt cx="1573200" cy="0"/>
          </a:xfrm>
        </p:grpSpPr>
        <p:cxnSp>
          <p:nvCxnSpPr>
            <p:cNvPr id="547" name="Google Shape;547;p31"/>
            <p:cNvCxnSpPr/>
            <p:nvPr/>
          </p:nvCxnSpPr>
          <p:spPr>
            <a:xfrm>
              <a:off x="3790650" y="3631875"/>
              <a:ext cx="793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48" name="Google Shape;548;p31"/>
            <p:cNvCxnSpPr/>
            <p:nvPr/>
          </p:nvCxnSpPr>
          <p:spPr>
            <a:xfrm rot="10800000">
              <a:off x="3011250" y="3631875"/>
              <a:ext cx="779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9" name="Google Shape;549;p3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550" name="Google Shape;550;p31"/>
          <p:cNvCxnSpPr/>
          <p:nvPr/>
        </p:nvCxnSpPr>
        <p:spPr>
          <a:xfrm>
            <a:off x="6861225" y="1853275"/>
            <a:ext cx="0" cy="245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1" name="Google Shape;551;p31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552" name="Google Shape;552;p31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553" name="Google Shape;553;p31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554" name="Google Shape;554;p31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5" name="Google Shape;555;p31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2.6. Handling input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cxnSp>
        <p:nvCxnSpPr>
          <p:cNvPr id="556" name="Google Shape;556;p31"/>
          <p:cNvCxnSpPr/>
          <p:nvPr/>
        </p:nvCxnSpPr>
        <p:spPr>
          <a:xfrm>
            <a:off x="2283900" y="1853275"/>
            <a:ext cx="0" cy="245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1"/>
          <p:cNvCxnSpPr/>
          <p:nvPr/>
        </p:nvCxnSpPr>
        <p:spPr>
          <a:xfrm rot="10800000">
            <a:off x="1171350" y="3082375"/>
            <a:ext cx="222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1"/>
          <p:cNvCxnSpPr>
            <a:stCxn id="559" idx="0"/>
          </p:cNvCxnSpPr>
          <p:nvPr/>
        </p:nvCxnSpPr>
        <p:spPr>
          <a:xfrm rot="10800000">
            <a:off x="2283900" y="2609425"/>
            <a:ext cx="0" cy="34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0" name="Google Shape;560;p31"/>
          <p:cNvSpPr txBox="1"/>
          <p:nvPr/>
        </p:nvSpPr>
        <p:spPr>
          <a:xfrm>
            <a:off x="2086800" y="1453075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+z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2086800" y="4311475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-z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2" name="Google Shape;562;p31"/>
          <p:cNvSpPr txBox="1"/>
          <p:nvPr/>
        </p:nvSpPr>
        <p:spPr>
          <a:xfrm>
            <a:off x="777150" y="2882275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-x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3396450" y="2882275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+x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9" name="Google Shape;559;p31"/>
          <p:cNvSpPr/>
          <p:nvPr/>
        </p:nvSpPr>
        <p:spPr>
          <a:xfrm>
            <a:off x="2156250" y="2954725"/>
            <a:ext cx="255300" cy="25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4" name="Google Shape;5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250" y="2004525"/>
            <a:ext cx="255300" cy="25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31"/>
          <p:cNvCxnSpPr/>
          <p:nvPr/>
        </p:nvCxnSpPr>
        <p:spPr>
          <a:xfrm rot="10800000">
            <a:off x="5748675" y="3082375"/>
            <a:ext cx="222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31"/>
          <p:cNvCxnSpPr>
            <a:stCxn id="567" idx="0"/>
          </p:cNvCxnSpPr>
          <p:nvPr/>
        </p:nvCxnSpPr>
        <p:spPr>
          <a:xfrm>
            <a:off x="6988875" y="3082375"/>
            <a:ext cx="345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8" name="Google Shape;568;p31"/>
          <p:cNvSpPr txBox="1"/>
          <p:nvPr/>
        </p:nvSpPr>
        <p:spPr>
          <a:xfrm>
            <a:off x="6664125" y="1453075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+y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6664125" y="4311475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-y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0" name="Google Shape;570;p31"/>
          <p:cNvSpPr txBox="1"/>
          <p:nvPr/>
        </p:nvSpPr>
        <p:spPr>
          <a:xfrm>
            <a:off x="5354475" y="2882275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-z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71" name="Google Shape;571;p31"/>
          <p:cNvSpPr txBox="1"/>
          <p:nvPr/>
        </p:nvSpPr>
        <p:spPr>
          <a:xfrm>
            <a:off x="7973775" y="2882275"/>
            <a:ext cx="3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+z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67" name="Google Shape;567;p31"/>
          <p:cNvSpPr/>
          <p:nvPr/>
        </p:nvSpPr>
        <p:spPr>
          <a:xfrm rot="5400000">
            <a:off x="6733575" y="2954725"/>
            <a:ext cx="255300" cy="255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2" name="Google Shape;57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7825" y="2954725"/>
            <a:ext cx="255300" cy="2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1"/>
          <p:cNvPicPr preferRelativeResize="0"/>
          <p:nvPr/>
        </p:nvPicPr>
        <p:blipFill rotWithShape="1">
          <a:blip r:embed="rId5">
            <a:alphaModFix/>
          </a:blip>
          <a:srcRect l="8834" t="8834" r="8834" b="8826"/>
          <a:stretch/>
        </p:blipFill>
        <p:spPr>
          <a:xfrm>
            <a:off x="3597585" y="1520450"/>
            <a:ext cx="1752850" cy="12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5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2022750" y="553600"/>
            <a:ext cx="5098500" cy="11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Our members</a:t>
            </a:r>
            <a:endParaRPr sz="320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88550" y="1894275"/>
            <a:ext cx="6366900" cy="38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Văn Quốc An BI11-004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Phạm Minh Hiếu BI11-090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Hoàng Quang Huy BI11-111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aven Pro"/>
                <a:ea typeface="Maven Pro"/>
                <a:cs typeface="Maven Pro"/>
                <a:sym typeface="Maven Pro"/>
              </a:rPr>
              <a:t>Lê Đình Thông BI11-257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579" name="Google Shape;579;p32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580" name="Google Shape;580;p32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581" name="Google Shape;581;p32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582" name="Google Shape;582;p32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32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2.6. Handling input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584" name="Google Shape;5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975" y="2140013"/>
            <a:ext cx="42957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825" y="1893363"/>
            <a:ext cx="4399176" cy="247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591" name="Google Shape;591;p33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592" name="Google Shape;592;p33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593" name="Google Shape;593;p33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594" name="Google Shape;594;p33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5" name="Google Shape;595;p33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2.7. Shading and Illumination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596" name="Google Shape;5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375" y="1544700"/>
            <a:ext cx="48768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3"/>
          <p:cNvSpPr txBox="1"/>
          <p:nvPr/>
        </p:nvSpPr>
        <p:spPr>
          <a:xfrm>
            <a:off x="6261950" y="2714963"/>
            <a:ext cx="27378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This is the demo of keyboard interaction with lightning from different direction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603" name="Google Shape;603;p34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604" name="Google Shape;604;p34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605" name="Google Shape;605;p34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606" name="Google Shape;606;p34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7" name="Google Shape;607;p34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2.8. Chunk Generation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08" name="Google Shape;608;p34"/>
          <p:cNvPicPr preferRelativeResize="0"/>
          <p:nvPr/>
        </p:nvPicPr>
        <p:blipFill rotWithShape="1">
          <a:blip r:embed="rId3">
            <a:alphaModFix/>
          </a:blip>
          <a:srcRect t="3679"/>
          <a:stretch/>
        </p:blipFill>
        <p:spPr>
          <a:xfrm>
            <a:off x="211275" y="1529950"/>
            <a:ext cx="6305550" cy="31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4"/>
          <p:cNvSpPr txBox="1"/>
          <p:nvPr/>
        </p:nvSpPr>
        <p:spPr>
          <a:xfrm>
            <a:off x="6770350" y="1772038"/>
            <a:ext cx="21042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- A technique used in games like Minecraft to divide the world into manageable pieces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- Uses a noise function to create the terrain and features of each chunk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615" name="Google Shape;615;p35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616" name="Google Shape;616;p35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617" name="Google Shape;617;p35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618" name="Google Shape;618;p35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9" name="Google Shape;619;p35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2.8. Chunk Generation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620" name="Google Shape;620;p35"/>
          <p:cNvSpPr txBox="1"/>
          <p:nvPr/>
        </p:nvSpPr>
        <p:spPr>
          <a:xfrm>
            <a:off x="6770350" y="1772038"/>
            <a:ext cx="21042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- A technique used in games like Minecraft to divide the world into manageable pieces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- Uses a noise function to create the terrain and features of each chunk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3">
            <a:alphaModFix/>
          </a:blip>
          <a:srcRect l="17852" t="3668" r="12654" b="10428"/>
          <a:stretch/>
        </p:blipFill>
        <p:spPr>
          <a:xfrm>
            <a:off x="145925" y="1590063"/>
            <a:ext cx="3262450" cy="302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4">
            <a:alphaModFix/>
          </a:blip>
          <a:srcRect l="3830" t="13121" r="10487" b="11508"/>
          <a:stretch/>
        </p:blipFill>
        <p:spPr>
          <a:xfrm>
            <a:off x="3475675" y="1590075"/>
            <a:ext cx="3154191" cy="30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628" name="Google Shape;628;p36"/>
          <p:cNvGrpSpPr/>
          <p:nvPr/>
        </p:nvGrpSpPr>
        <p:grpSpPr>
          <a:xfrm>
            <a:off x="3290975" y="302475"/>
            <a:ext cx="2562050" cy="572700"/>
            <a:chOff x="2108100" y="368825"/>
            <a:chExt cx="2562050" cy="572700"/>
          </a:xfrm>
        </p:grpSpPr>
        <p:sp>
          <p:nvSpPr>
            <p:cNvPr id="629" name="Google Shape;629;p36"/>
            <p:cNvSpPr txBox="1"/>
            <p:nvPr/>
          </p:nvSpPr>
          <p:spPr>
            <a:xfrm>
              <a:off x="2888450" y="368825"/>
              <a:ext cx="1781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Methods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630" name="Google Shape;630;p36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02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631" name="Google Shape;631;p36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2" name="Google Shape;632;p36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2.8. Chunk Generation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633" name="Google Shape;633;p36"/>
          <p:cNvSpPr txBox="1"/>
          <p:nvPr/>
        </p:nvSpPr>
        <p:spPr>
          <a:xfrm>
            <a:off x="155875" y="1451100"/>
            <a:ext cx="31953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- Perlin noise function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- A chunk includes 18*18*10*9 blocks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- 9 voxels, randomly selected blocks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+ Rock: 1 layer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+ Earth:1 layer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+ Grass: 2 layer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+ Sand: 3 layer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+ Snow: 2 layer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34" name="Google Shape;6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730" y="1447623"/>
            <a:ext cx="4982676" cy="33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7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03  Result and Demo</a:t>
            </a:r>
            <a:endParaRPr sz="3200"/>
          </a:p>
        </p:txBody>
      </p:sp>
      <p:sp>
        <p:nvSpPr>
          <p:cNvPr id="640" name="Google Shape;640;p3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646" name="Google Shape;646;p38"/>
          <p:cNvGrpSpPr/>
          <p:nvPr/>
        </p:nvGrpSpPr>
        <p:grpSpPr>
          <a:xfrm>
            <a:off x="2559575" y="302475"/>
            <a:ext cx="4024850" cy="615600"/>
            <a:chOff x="2108100" y="368825"/>
            <a:chExt cx="4024850" cy="615600"/>
          </a:xfrm>
        </p:grpSpPr>
        <p:sp>
          <p:nvSpPr>
            <p:cNvPr id="647" name="Google Shape;647;p38"/>
            <p:cNvSpPr txBox="1"/>
            <p:nvPr/>
          </p:nvSpPr>
          <p:spPr>
            <a:xfrm>
              <a:off x="2888450" y="368825"/>
              <a:ext cx="3244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Results and demo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648" name="Google Shape;648;p38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03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649" name="Google Shape;649;p38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0" name="Google Shape;650;p38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3.1. Result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651" name="Google Shape;651;p38"/>
          <p:cNvSpPr txBox="1"/>
          <p:nvPr/>
        </p:nvSpPr>
        <p:spPr>
          <a:xfrm>
            <a:off x="2779650" y="1401900"/>
            <a:ext cx="35847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- Requirements acquired: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Maven Pro"/>
              <a:buChar char="❏"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Texturing and coloring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Maven Pro"/>
              <a:buChar char="❏"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Keyboard and mouse interaction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Maven Pro"/>
              <a:buChar char="❏"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Bump mapping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Maven Pro"/>
              <a:buChar char="❏"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Shader (replace for lightning)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Maven Pro"/>
              <a:buChar char="❏"/>
            </a:pPr>
            <a:r>
              <a:rPr lang="en">
                <a:solidFill>
                  <a:srgbClr val="111111"/>
                </a:solidFill>
                <a:latin typeface="Maven Pro"/>
                <a:ea typeface="Maven Pro"/>
                <a:cs typeface="Maven Pro"/>
                <a:sym typeface="Maven Pro"/>
              </a:rPr>
              <a:t>Surface</a:t>
            </a:r>
            <a:endParaRPr>
              <a:solidFill>
                <a:srgbClr val="11111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657" name="Google Shape;657;p39"/>
          <p:cNvGrpSpPr/>
          <p:nvPr/>
        </p:nvGrpSpPr>
        <p:grpSpPr>
          <a:xfrm>
            <a:off x="2559575" y="302475"/>
            <a:ext cx="4024850" cy="615600"/>
            <a:chOff x="2108100" y="368825"/>
            <a:chExt cx="4024850" cy="615600"/>
          </a:xfrm>
        </p:grpSpPr>
        <p:sp>
          <p:nvSpPr>
            <p:cNvPr id="658" name="Google Shape;658;p39"/>
            <p:cNvSpPr txBox="1"/>
            <p:nvPr/>
          </p:nvSpPr>
          <p:spPr>
            <a:xfrm>
              <a:off x="2888450" y="368825"/>
              <a:ext cx="3244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Results and demo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659" name="Google Shape;659;p39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03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660" name="Google Shape;660;p39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1" name="Google Shape;661;p39"/>
          <p:cNvSpPr txBox="1"/>
          <p:nvPr/>
        </p:nvSpPr>
        <p:spPr>
          <a:xfrm>
            <a:off x="3139800" y="875175"/>
            <a:ext cx="28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SemiBold"/>
                <a:ea typeface="Maven Pro SemiBold"/>
                <a:cs typeface="Maven Pro SemiBold"/>
                <a:sym typeface="Maven Pro SemiBold"/>
              </a:rPr>
              <a:t>3.2. Demo</a:t>
            </a:r>
            <a:endParaRPr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28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667" name="Google Shape;667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886500" cy="18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lt1"/>
                </a:solidFill>
              </a:rPr>
              <a:t>Thank You!</a:t>
            </a:r>
            <a:endParaRPr sz="45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chemeClr val="lt1"/>
                </a:solidFill>
              </a:rPr>
              <a:t>Any questions?</a:t>
            </a:r>
            <a:endParaRPr sz="1400"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2141400" y="517450"/>
            <a:ext cx="48612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Agenda</a:t>
            </a:r>
            <a:endParaRPr sz="3200"/>
          </a:p>
        </p:txBody>
      </p:sp>
      <p:sp>
        <p:nvSpPr>
          <p:cNvPr id="291" name="Google Shape;291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92" name="Google Shape;292;p15"/>
          <p:cNvGrpSpPr/>
          <p:nvPr/>
        </p:nvGrpSpPr>
        <p:grpSpPr>
          <a:xfrm>
            <a:off x="5266805" y="1644751"/>
            <a:ext cx="1854000" cy="1854000"/>
            <a:chOff x="4455905" y="1644751"/>
            <a:chExt cx="1854000" cy="1854000"/>
          </a:xfrm>
        </p:grpSpPr>
        <p:sp>
          <p:nvSpPr>
            <p:cNvPr id="293" name="Google Shape;293;p15"/>
            <p:cNvSpPr/>
            <p:nvPr/>
          </p:nvSpPr>
          <p:spPr>
            <a:xfrm>
              <a:off x="4455905" y="1644751"/>
              <a:ext cx="1854000" cy="1854000"/>
            </a:xfrm>
            <a:prstGeom prst="ellipse">
              <a:avLst/>
            </a:prstGeom>
            <a:solidFill>
              <a:srgbClr val="1B786E"/>
            </a:solidFill>
            <a:ln w="28575" cap="flat" cmpd="sng">
              <a:solidFill>
                <a:srgbClr val="83E3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 txBox="1"/>
            <p:nvPr/>
          </p:nvSpPr>
          <p:spPr>
            <a:xfrm>
              <a:off x="4764300" y="231104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Results and Demo</a:t>
              </a:r>
              <a:endParaRPr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295" name="Google Shape;295;p15"/>
          <p:cNvGrpSpPr/>
          <p:nvPr/>
        </p:nvGrpSpPr>
        <p:grpSpPr>
          <a:xfrm>
            <a:off x="3645002" y="1644762"/>
            <a:ext cx="1854000" cy="1854000"/>
            <a:chOff x="2834102" y="1644762"/>
            <a:chExt cx="1854000" cy="1854000"/>
          </a:xfrm>
        </p:grpSpPr>
        <p:sp>
          <p:nvSpPr>
            <p:cNvPr id="296" name="Google Shape;296;p15"/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solidFill>
              <a:srgbClr val="1D7E74"/>
            </a:solidFill>
            <a:ln w="28575" cap="flat" cmpd="sng">
              <a:solidFill>
                <a:srgbClr val="83E3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 txBox="1"/>
            <p:nvPr/>
          </p:nvSpPr>
          <p:spPr>
            <a:xfrm>
              <a:off x="3142502" y="231105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Methods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8" name="Google Shape;298;p15"/>
          <p:cNvGrpSpPr/>
          <p:nvPr/>
        </p:nvGrpSpPr>
        <p:grpSpPr>
          <a:xfrm>
            <a:off x="2023200" y="1644762"/>
            <a:ext cx="1854000" cy="1854000"/>
            <a:chOff x="1212300" y="1644762"/>
            <a:chExt cx="1854000" cy="1854000"/>
          </a:xfrm>
        </p:grpSpPr>
        <p:sp>
          <p:nvSpPr>
            <p:cNvPr id="299" name="Google Shape;299;p15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1F887E"/>
            </a:solidFill>
            <a:ln w="28575" cap="flat" cmpd="sng">
              <a:solidFill>
                <a:srgbClr val="83E3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 txBox="1"/>
            <p:nvPr/>
          </p:nvSpPr>
          <p:spPr>
            <a:xfrm>
              <a:off x="1387650" y="2311050"/>
              <a:ext cx="15033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Maven Pro"/>
                  <a:ea typeface="Maven Pro"/>
                  <a:cs typeface="Maven Pro"/>
                  <a:sym typeface="Maven Pro"/>
                </a:rPr>
                <a:t>Introduction</a:t>
              </a:r>
              <a:endParaRPr sz="1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01  Introduction</a:t>
            </a:r>
            <a:endParaRPr sz="3200"/>
          </a:p>
        </p:txBody>
      </p:sp>
      <p:sp>
        <p:nvSpPr>
          <p:cNvPr id="306" name="Google Shape;306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312" name="Google Shape;312;p17"/>
          <p:cNvGrpSpPr/>
          <p:nvPr/>
        </p:nvGrpSpPr>
        <p:grpSpPr>
          <a:xfrm>
            <a:off x="2950175" y="302475"/>
            <a:ext cx="3243650" cy="572700"/>
            <a:chOff x="2108100" y="368825"/>
            <a:chExt cx="3243650" cy="572700"/>
          </a:xfrm>
        </p:grpSpPr>
        <p:sp>
          <p:nvSpPr>
            <p:cNvPr id="313" name="Google Shape;313;p17"/>
            <p:cNvSpPr txBox="1"/>
            <p:nvPr/>
          </p:nvSpPr>
          <p:spPr>
            <a:xfrm>
              <a:off x="2888450" y="368825"/>
              <a:ext cx="2463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Introduction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314" name="Google Shape;314;p17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01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315" name="Google Shape;315;p17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16" name="Google Shape;3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313" y="1319086"/>
            <a:ext cx="5165373" cy="2505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7"/>
          <p:cNvSpPr txBox="1"/>
          <p:nvPr/>
        </p:nvSpPr>
        <p:spPr>
          <a:xfrm>
            <a:off x="1518000" y="3624325"/>
            <a:ext cx="610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A super popular franchise, with building blocks and active interaction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23" name="Google Shape;323;p18"/>
          <p:cNvGrpSpPr/>
          <p:nvPr/>
        </p:nvGrpSpPr>
        <p:grpSpPr>
          <a:xfrm>
            <a:off x="2950175" y="302475"/>
            <a:ext cx="3243650" cy="572700"/>
            <a:chOff x="2108100" y="368825"/>
            <a:chExt cx="3243650" cy="572700"/>
          </a:xfrm>
        </p:grpSpPr>
        <p:sp>
          <p:nvSpPr>
            <p:cNvPr id="324" name="Google Shape;324;p18"/>
            <p:cNvSpPr txBox="1"/>
            <p:nvPr/>
          </p:nvSpPr>
          <p:spPr>
            <a:xfrm>
              <a:off x="2888450" y="368825"/>
              <a:ext cx="2463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Introduction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01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326" name="Google Shape;326;p18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27" name="Google Shape;3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33" name="Google Shape;333;p19"/>
          <p:cNvGrpSpPr/>
          <p:nvPr/>
        </p:nvGrpSpPr>
        <p:grpSpPr>
          <a:xfrm>
            <a:off x="2950175" y="302475"/>
            <a:ext cx="3243650" cy="572700"/>
            <a:chOff x="2108100" y="368825"/>
            <a:chExt cx="3243650" cy="572700"/>
          </a:xfrm>
        </p:grpSpPr>
        <p:sp>
          <p:nvSpPr>
            <p:cNvPr id="334" name="Google Shape;334;p19"/>
            <p:cNvSpPr txBox="1"/>
            <p:nvPr/>
          </p:nvSpPr>
          <p:spPr>
            <a:xfrm>
              <a:off x="2888450" y="368825"/>
              <a:ext cx="2463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Introduction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335" name="Google Shape;335;p19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01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336" name="Google Shape;336;p19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7" name="Google Shape;337;p19"/>
          <p:cNvSpPr txBox="1"/>
          <p:nvPr/>
        </p:nvSpPr>
        <p:spPr>
          <a:xfrm>
            <a:off x="1205400" y="1063050"/>
            <a:ext cx="67332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Mathematics background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Linear algebra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Geometry mathematics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Programming background and dependencies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Python v3.8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Pyglet v2.0.5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OpenGL v3.3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43" name="Google Shape;343;p20"/>
          <p:cNvGrpSpPr/>
          <p:nvPr/>
        </p:nvGrpSpPr>
        <p:grpSpPr>
          <a:xfrm>
            <a:off x="2950175" y="302475"/>
            <a:ext cx="3243650" cy="572700"/>
            <a:chOff x="2108100" y="368825"/>
            <a:chExt cx="3243650" cy="572700"/>
          </a:xfrm>
        </p:grpSpPr>
        <p:sp>
          <p:nvSpPr>
            <p:cNvPr id="344" name="Google Shape;344;p20"/>
            <p:cNvSpPr txBox="1"/>
            <p:nvPr/>
          </p:nvSpPr>
          <p:spPr>
            <a:xfrm>
              <a:off x="2888450" y="368825"/>
              <a:ext cx="2463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rgbClr val="3F3F3F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Introduction</a:t>
              </a:r>
              <a:endParaRPr sz="2800">
                <a:solidFill>
                  <a:srgbClr val="3F3F3F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345" name="Google Shape;345;p20"/>
            <p:cNvSpPr txBox="1"/>
            <p:nvPr/>
          </p:nvSpPr>
          <p:spPr>
            <a:xfrm>
              <a:off x="2108100" y="368825"/>
              <a:ext cx="6405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>
                  <a:solidFill>
                    <a:srgbClr val="3F3F3F"/>
                  </a:solidFill>
                  <a:latin typeface="Maven Pro"/>
                  <a:ea typeface="Maven Pro"/>
                  <a:cs typeface="Maven Pro"/>
                  <a:sym typeface="Maven Pro"/>
                </a:rPr>
                <a:t>01</a:t>
              </a:r>
              <a:endParaRPr sz="2800" b="1">
                <a:solidFill>
                  <a:srgbClr val="3F3F3F"/>
                </a:solidFill>
                <a:highlight>
                  <a:srgbClr val="F5CD8D"/>
                </a:highlight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cxnSp>
          <p:nvCxnSpPr>
            <p:cNvPr id="346" name="Google Shape;346;p20"/>
            <p:cNvCxnSpPr/>
            <p:nvPr/>
          </p:nvCxnSpPr>
          <p:spPr>
            <a:xfrm rot="10800000" flipH="1">
              <a:off x="2779675" y="481775"/>
              <a:ext cx="3300" cy="404400"/>
            </a:xfrm>
            <a:prstGeom prst="straightConnector1">
              <a:avLst/>
            </a:prstGeom>
            <a:noFill/>
            <a:ln w="19050" cap="rnd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7" name="Google Shape;347;p20"/>
          <p:cNvSpPr txBox="1"/>
          <p:nvPr/>
        </p:nvSpPr>
        <p:spPr>
          <a:xfrm>
            <a:off x="1205400" y="1063050"/>
            <a:ext cx="6733200" cy="38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References: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 u="sng">
                <a:solidFill>
                  <a:schemeClr val="hlink"/>
                </a:solidFill>
                <a:latin typeface="Maven Pro"/>
                <a:ea typeface="Maven Pro"/>
                <a:cs typeface="Maven Pro"/>
                <a:sym typeface="Maven Pro"/>
                <a:hlinkClick r:id="rId3"/>
              </a:rPr>
              <a:t>Minecraft clone in Python tutorial series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What we change from the tutorial: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Customizatiable speed and sensitivity of mouse and keyboard interaction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Changing between block types by pressing scrolling button of mouse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New chunk generation algorithms: perlin noise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Algorithms for voxel loading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Add double buffer to eliminate shuttering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Maven Pro"/>
              <a:buChar char="○"/>
            </a:pPr>
            <a:r>
              <a:rPr lang="en" sz="1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Merging code between original and new code</a:t>
            </a:r>
            <a:endParaRPr sz="1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02  Methods</a:t>
            </a:r>
            <a:endParaRPr sz="3200"/>
          </a:p>
        </p:txBody>
      </p:sp>
      <p:sp>
        <p:nvSpPr>
          <p:cNvPr id="353" name="Google Shape;353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518</Words>
  <Application>Microsoft Macintosh PowerPoint</Application>
  <PresentationFormat>On-screen Show (16:9)</PresentationFormat>
  <Paragraphs>181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Maven Pro</vt:lpstr>
      <vt:lpstr>Maven Pro SemiBold</vt:lpstr>
      <vt:lpstr>Nunito</vt:lpstr>
      <vt:lpstr>Roboto</vt:lpstr>
      <vt:lpstr>Momentum</vt:lpstr>
      <vt:lpstr>Procedurally Generated Voxel Landscape</vt:lpstr>
      <vt:lpstr>Our members</vt:lpstr>
      <vt:lpstr>Agenda</vt:lpstr>
      <vt:lpstr>01  Introduction</vt:lpstr>
      <vt:lpstr>PowerPoint Presentation</vt:lpstr>
      <vt:lpstr>PowerPoint Presentation</vt:lpstr>
      <vt:lpstr>PowerPoint Presentation</vt:lpstr>
      <vt:lpstr>PowerPoint Presentation</vt:lpstr>
      <vt:lpstr>02 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  Result and Demo</vt:lpstr>
      <vt:lpstr>PowerPoint Presentation</vt:lpstr>
      <vt:lpstr>PowerPoint Presentation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Procedurally Generated Voxel Landscape</dc:title>
  <cp:lastModifiedBy>Thomas Lee</cp:lastModifiedBy>
  <cp:revision>3</cp:revision>
  <dcterms:modified xsi:type="dcterms:W3CDTF">2023-03-31T16:40:22Z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2023-03-31T16:39:08Z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ba6ad107-7032-46f3-b9b0-e0a87dabbd4c</vt:lpwstr>
  </property>
  <property fmtid="{D5CDD505-2E9C-101B-9397-08002B2CF9AE}" pid="7" name="MSIP_Label_defa4170-0d19-0005-0004-bc88714345d2_ActionId">
    <vt:lpwstr>02881993-eea7-42d7-b9df-435d8332a454</vt:lpwstr>
  </property>
  <property fmtid="{D5CDD505-2E9C-101B-9397-08002B2CF9AE}" pid="8" name="MSIP_Label_defa4170-0d19-0005-0004-bc88714345d2_ContentBits">
    <vt:lpwstr>0</vt:lpwstr>
  </property>
</Properties>
</file>